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76" r:id="rId7"/>
    <p:sldId id="277" r:id="rId8"/>
    <p:sldId id="278" r:id="rId9"/>
    <p:sldId id="279" r:id="rId10"/>
    <p:sldId id="294" r:id="rId11"/>
    <p:sldId id="281" r:id="rId12"/>
    <p:sldId id="282" r:id="rId13"/>
    <p:sldId id="283" r:id="rId14"/>
    <p:sldId id="284" r:id="rId15"/>
    <p:sldId id="285" r:id="rId16"/>
    <p:sldId id="293" r:id="rId17"/>
    <p:sldId id="295" r:id="rId18"/>
    <p:sldId id="288"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1" d="100"/>
          <a:sy n="61" d="100"/>
        </p:scale>
        <p:origin x="84" y="20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1">
                <a:lumMod val="40000"/>
                <a:lumOff val="60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8074-43DF-85DD-F0A10967E889}"/>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8074-43DF-85DD-F0A10967E889}"/>
            </c:ext>
          </c:extLst>
        </c:ser>
        <c:ser>
          <c:idx val="2"/>
          <c:order val="2"/>
          <c:tx>
            <c:strRef>
              <c:f>Sheet1!$D$1</c:f>
              <c:strCache>
                <c:ptCount val="1"/>
                <c:pt idx="0">
                  <c:v>Series 1</c:v>
                </c:pt>
              </c:strCache>
            </c:strRef>
          </c:tx>
          <c:spPr>
            <a:solidFill>
              <a:schemeClr val="accent4"/>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8074-43DF-85DD-F0A10967E889}"/>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10/14/2023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10/14/2023</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14</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10524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Presentation</a:t>
            </a:r>
            <a:br>
              <a:rPr lang="en-US" altLang="zh-CN" dirty="0"/>
            </a:br>
            <a:r>
              <a:rPr lang="en-US" altLang="zh-CN" dirty="0"/>
              <a:t>title</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Name</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Plan for product launch</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Planning</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a:lstStyle/>
          <a:p>
            <a:r>
              <a:rPr lang="en-US" altLang="zh-CN" dirty="0"/>
              <a:t>Synergize scalable e-commerce</a:t>
            </a:r>
          </a:p>
          <a:p>
            <a:endParaRPr lang="zh-CN" altLang="en-US" dirty="0"/>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Marketing</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rPr lang="en-US" altLang="zh-CN" dirty="0"/>
              <a:t>Disseminate standardized </a:t>
            </a:r>
          </a:p>
          <a:p>
            <a:r>
              <a:rPr lang="en-US" altLang="zh-CN" dirty="0"/>
              <a:t>metrics</a:t>
            </a:r>
          </a:p>
          <a:p>
            <a:endParaRPr lang="zh-CN" altLang="en-US" dirty="0"/>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Design</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Coordinate</a:t>
            </a:r>
          </a:p>
          <a:p>
            <a:r>
              <a:rPr lang="en-US" altLang="zh-CN" dirty="0"/>
              <a:t>e-business applications</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Strategy</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Foster holistically superior methodologies</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Launch</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a:t>Deploy strategic networks with compelling</a:t>
            </a:r>
          </a:p>
          <a:p>
            <a:r>
              <a:rPr lang="en-US" altLang="zh-CN" dirty="0"/>
              <a:t>e-business needs</a:t>
            </a:r>
          </a:p>
          <a:p>
            <a:endParaRPr lang="zh-CN" altLang="en-US" dirty="0"/>
          </a:p>
        </p:txBody>
      </p:sp>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launch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Planning</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Synergize scalable</a:t>
            </a:r>
          </a:p>
          <a:p>
            <a:pPr lvl="0"/>
            <a:r>
              <a:rPr lang="en-US" dirty="0"/>
              <a:t>e-commerce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Marketing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Disseminate standardized metrics</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Design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Coordinate</a:t>
            </a:r>
          </a:p>
          <a:p>
            <a:pPr lvl="0"/>
            <a:r>
              <a:rPr lang="en-US" dirty="0"/>
              <a:t>e-business applications</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Strategy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Foster holistically superior methodologies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Launch</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Deploy strategic networks with compelling</a:t>
            </a:r>
          </a:p>
          <a:p>
            <a:pPr lvl="0"/>
            <a:r>
              <a:rPr lang="en-US" dirty="0"/>
              <a:t>e-business needs</a:t>
            </a:r>
          </a:p>
          <a:p>
            <a:endParaRPr lang="en-US" dirty="0"/>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Synergize scalable</a:t>
            </a:r>
          </a:p>
          <a:p>
            <a:r>
              <a:rPr lang="en-US" altLang="zh-CN" noProof="0" dirty="0"/>
              <a:t>e-commerce</a:t>
            </a:r>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Coordinate e-business applications</a:t>
            </a:r>
          </a:p>
          <a:p>
            <a:endParaRPr lang="zh-CN" altLang="en-US"/>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zh-CN" altLang="en-US"/>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zh-CN" altLang="en-US"/>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12438" cy="587964"/>
          </a:xfrm>
        </p:spPr>
        <p:txBody>
          <a:bodyPr/>
          <a:lstStyle/>
          <a:p>
            <a:r>
              <a:rPr lang="en-US" dirty="0"/>
              <a:t>Cloud-based opportunities</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How we get there</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Niche markets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Supply chains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Cultivate one-to-one customer service with robust ideas</a:t>
            </a:r>
          </a:p>
          <a:p>
            <a:r>
              <a:rPr lang="en-US" dirty="0"/>
              <a:t>Maximize timely deliverables for real-time schemas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Mirjam Nilsson</a:t>
            </a:r>
          </a:p>
          <a:p>
            <a:pPr lvl="0"/>
            <a:r>
              <a:rPr lang="en-US" dirty="0"/>
              <a:t>mirjam@contoso.com</a:t>
            </a:r>
          </a:p>
          <a:p>
            <a:pPr lvl="0"/>
            <a:r>
              <a:rPr lang="en-US" dirty="0"/>
              <a:t>www.contoso.com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Timeline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Areas of growth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Primary goals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Presentation title</a:t>
            </a:r>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Quarterly performance</a:t>
            </a:r>
          </a:p>
        </p:txBody>
      </p:sp>
      <p:graphicFrame>
        <p:nvGraphicFramePr>
          <p:cNvPr id="14" name="Chart Placeholder 13" descr="Bar chart">
            <a:extLst>
              <a:ext uri="{FF2B5EF4-FFF2-40B4-BE49-F238E27FC236}">
                <a16:creationId xmlns:a16="http://schemas.microsoft.com/office/drawing/2014/main" id="{B7C287C2-FD80-40E0-BEEE-ABC91A81663B}"/>
              </a:ext>
            </a:extLst>
          </p:cNvPr>
          <p:cNvGraphicFramePr>
            <a:graphicFrameLocks noGrp="1"/>
          </p:cNvGraphicFramePr>
          <p:nvPr>
            <p:ph type="chart" sz="quarter" idx="27"/>
            <p:extLst>
              <p:ext uri="{D42A27DB-BD31-4B8C-83A1-F6EECF244321}">
                <p14:modId xmlns:p14="http://schemas.microsoft.com/office/powerpoint/2010/main" val="2797691647"/>
              </p:ext>
            </p:extLst>
          </p:nvPr>
        </p:nvGraphicFramePr>
        <p:xfrm>
          <a:off x="587375" y="1622425"/>
          <a:ext cx="10890250" cy="4156075"/>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Areas of growth</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690692596"/>
              </p:ext>
            </p:extLst>
          </p:nvPr>
        </p:nvGraphicFramePr>
        <p:xfrm>
          <a:off x="581025" y="1614488"/>
          <a:ext cx="10890250" cy="2376000"/>
        </p:xfrm>
        <a:graphic>
          <a:graphicData uri="http://schemas.openxmlformats.org/drawingml/2006/table">
            <a:tbl>
              <a:tblPr firstRow="1" bandRow="1">
                <a:tableStyleId>{C4B1156A-380E-4F78-BDF5-A606A8083BF9}</a:tableStyleId>
              </a:tblPr>
              <a:tblGrid>
                <a:gridCol w="2178050">
                  <a:extLst>
                    <a:ext uri="{9D8B030D-6E8A-4147-A177-3AD203B41FA5}">
                      <a16:colId xmlns:a16="http://schemas.microsoft.com/office/drawing/2014/main" val="1457000769"/>
                    </a:ext>
                  </a:extLst>
                </a:gridCol>
                <a:gridCol w="2178050">
                  <a:extLst>
                    <a:ext uri="{9D8B030D-6E8A-4147-A177-3AD203B41FA5}">
                      <a16:colId xmlns:a16="http://schemas.microsoft.com/office/drawing/2014/main" val="1939741220"/>
                    </a:ext>
                  </a:extLst>
                </a:gridCol>
                <a:gridCol w="2178050">
                  <a:extLst>
                    <a:ext uri="{9D8B030D-6E8A-4147-A177-3AD203B41FA5}">
                      <a16:colId xmlns:a16="http://schemas.microsoft.com/office/drawing/2014/main" val="1728182267"/>
                    </a:ext>
                  </a:extLst>
                </a:gridCol>
                <a:gridCol w="2178050">
                  <a:extLst>
                    <a:ext uri="{9D8B030D-6E8A-4147-A177-3AD203B41FA5}">
                      <a16:colId xmlns:a16="http://schemas.microsoft.com/office/drawing/2014/main" val="3091143212"/>
                    </a:ext>
                  </a:extLst>
                </a:gridCol>
                <a:gridCol w="2178050">
                  <a:extLst>
                    <a:ext uri="{9D8B030D-6E8A-4147-A177-3AD203B41FA5}">
                      <a16:colId xmlns:a16="http://schemas.microsoft.com/office/drawing/2014/main" val="440248734"/>
                    </a:ext>
                  </a:extLst>
                </a:gridCol>
              </a:tblGrid>
              <a:tr h="475200">
                <a:tc>
                  <a:txBody>
                    <a:bodyPr/>
                    <a:lstStyle/>
                    <a:p>
                      <a:pPr algn="ctr"/>
                      <a:r>
                        <a:rPr lang="en-US" sz="1800" b="0" kern="1200" dirty="0">
                          <a:solidFill>
                            <a:schemeClr val="accent6"/>
                          </a:solidFill>
                        </a:rPr>
                        <a:t>Time period</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B2B</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Supply chain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ROI</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E-commerce</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475200">
                <a:tc>
                  <a:txBody>
                    <a:bodyPr/>
                    <a:lstStyle/>
                    <a:p>
                      <a:pPr algn="ctr"/>
                      <a:r>
                        <a:rPr lang="en-US" b="0" dirty="0">
                          <a:solidFill>
                            <a:schemeClr val="accent6"/>
                          </a:solidFill>
                        </a:rPr>
                        <a:t>Q1</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2.3</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r h="475200">
                <a:tc>
                  <a:txBody>
                    <a:bodyPr/>
                    <a:lstStyle/>
                    <a:p>
                      <a:pPr algn="ctr"/>
                      <a:r>
                        <a:rPr lang="en-US" b="0" dirty="0">
                          <a:solidFill>
                            <a:schemeClr val="accent6"/>
                          </a:solidFill>
                        </a:rPr>
                        <a:t>Q2</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3.2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4.4</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3.0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315783827"/>
                  </a:ext>
                </a:extLst>
              </a:tr>
              <a:tr h="475200">
                <a:tc>
                  <a:txBody>
                    <a:bodyPr/>
                    <a:lstStyle/>
                    <a:p>
                      <a:pPr algn="ctr"/>
                      <a:r>
                        <a:rPr lang="en-US" b="0" dirty="0">
                          <a:solidFill>
                            <a:schemeClr val="accent6"/>
                          </a:solidFill>
                        </a:rPr>
                        <a:t>Q3</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2.1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2.8</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707436735"/>
                  </a:ext>
                </a:extLst>
              </a:tr>
              <a:tr h="475200">
                <a:tc>
                  <a:txBody>
                    <a:bodyPr/>
                    <a:lstStyle/>
                    <a:p>
                      <a:pPr algn="ctr"/>
                      <a:r>
                        <a:rPr lang="en-US" b="0" dirty="0">
                          <a:solidFill>
                            <a:schemeClr val="accent6"/>
                          </a:solidFill>
                        </a:rPr>
                        <a:t>Q4</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70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2008827937"/>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“Business opportunities are like buses. There’s always another one coming.”</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pic>
        <p:nvPicPr>
          <p:cNvPr id="55" name="Picture Placeholder 54" descr="Team member headshot">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dirty="0"/>
              <a:t>Takuma Hayashi</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p:txBody>
          <a:bodyPr/>
          <a:lstStyle/>
          <a:p>
            <a:r>
              <a:rPr lang="en-US" dirty="0"/>
              <a:t>President</a:t>
            </a:r>
          </a:p>
        </p:txBody>
      </p:sp>
      <p:pic>
        <p:nvPicPr>
          <p:cNvPr id="52" name="Picture Placeholder 51" descr="Team member headshot">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cstate="print">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dirty="0"/>
              <a:t>Mirjam Nilsson</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p:txBody>
          <a:bodyPr/>
          <a:lstStyle/>
          <a:p>
            <a:r>
              <a:rPr lang="en-US" dirty="0"/>
              <a:t>Chief Executive Officer</a:t>
            </a:r>
          </a:p>
        </p:txBody>
      </p:sp>
      <p:pic>
        <p:nvPicPr>
          <p:cNvPr id="49" name="Picture Placeholder 48" descr="Team member headshot">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dirty="0"/>
              <a:t>Flora Berggren</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p:txBody>
          <a:bodyPr/>
          <a:lstStyle/>
          <a:p>
            <a:r>
              <a:rPr lang="en-US" dirty="0"/>
              <a:t>Chief Operations Officer</a:t>
            </a:r>
          </a:p>
        </p:txBody>
      </p:sp>
      <p:pic>
        <p:nvPicPr>
          <p:cNvPr id="46" name="Picture Placeholder 45" descr="Team member headshot">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cstate="print">
            <a:extLst>
              <a:ext uri="{28A0092B-C50C-407E-A947-70E740481C1C}">
                <a14:useLocalDpi xmlns:a14="http://schemas.microsoft.com/office/drawing/2010/main"/>
              </a:ext>
            </a:extLst>
          </a:blip>
          <a:srcRect/>
          <a:stretch>
            <a:fillRect/>
          </a:stretch>
        </p:blipFill>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dirty="0"/>
              <a:t>Rajesh Santoshi</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dirty="0"/>
              <a:t>VP Marketing</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p:txBody>
          <a:bodyPr/>
          <a:lstStyle/>
          <a:p>
            <a:r>
              <a:rPr lang="en-US" dirty="0"/>
              <a:t>Meet our extended team</a:t>
            </a:r>
            <a:br>
              <a:rPr lang="en-US" dirty="0"/>
            </a:br>
            <a:endParaRPr lang="en-US" dirty="0"/>
          </a:p>
        </p:txBody>
      </p:sp>
      <p:sp>
        <p:nvSpPr>
          <p:cNvPr id="4" name="Footer Placeholder 3">
            <a:extLst>
              <a:ext uri="{FF2B5EF4-FFF2-40B4-BE49-F238E27FC236}">
                <a16:creationId xmlns:a16="http://schemas.microsoft.com/office/drawing/2014/main" id="{7287D169-32E8-A3EE-E540-39E11489C0B2}"/>
              </a:ext>
            </a:extLst>
          </p:cNvPr>
          <p:cNvSpPr>
            <a:spLocks noGrp="1"/>
          </p:cNvSpPr>
          <p:nvPr>
            <p:ph type="ftr" sz="quarter" idx="76"/>
          </p:nvPr>
        </p:nvSpPr>
        <p:spPr/>
        <p:txBody>
          <a:bodyPr/>
          <a:lstStyle/>
          <a:p>
            <a:r>
              <a:rPr lang="en-US" dirty="0"/>
              <a:t>Presentation title</a:t>
            </a:r>
          </a:p>
        </p:txBody>
      </p:sp>
      <p:pic>
        <p:nvPicPr>
          <p:cNvPr id="21" name="Picture Placeholder 20" descr="Team member head shot">
            <a:extLst>
              <a:ext uri="{FF2B5EF4-FFF2-40B4-BE49-F238E27FC236}">
                <a16:creationId xmlns:a16="http://schemas.microsoft.com/office/drawing/2014/main" id="{7EF79273-63D1-7688-D687-A3A054320DA3}"/>
              </a:ext>
            </a:extLst>
          </p:cNvPr>
          <p:cNvPicPr>
            <a:picLocks noGrp="1" noChangeAspect="1"/>
          </p:cNvPicPr>
          <p:nvPr>
            <p:ph type="pic" sz="quarter" idx="48"/>
          </p:nvPr>
        </p:nvPicPr>
        <p:blipFill>
          <a:blip r:embed="rId3"/>
          <a:srcRect l="290" r="290"/>
          <a:stretch>
            <a:fillRect/>
          </a:stretch>
        </p:blipFill>
        <p:spPr/>
      </p:pic>
      <p:pic>
        <p:nvPicPr>
          <p:cNvPr id="22" name="Picture Placeholder 21" descr="Team member head shot">
            <a:extLst>
              <a:ext uri="{FF2B5EF4-FFF2-40B4-BE49-F238E27FC236}">
                <a16:creationId xmlns:a16="http://schemas.microsoft.com/office/drawing/2014/main" id="{ACE3EAF4-4C1D-9470-70D6-9A59B64FE831}"/>
              </a:ext>
            </a:extLst>
          </p:cNvPr>
          <p:cNvPicPr>
            <a:picLocks noGrp="1" noChangeAspect="1"/>
          </p:cNvPicPr>
          <p:nvPr>
            <p:ph type="pic" sz="quarter" idx="69"/>
          </p:nvPr>
        </p:nvPicPr>
        <p:blipFill>
          <a:blip r:embed="rId4"/>
          <a:srcRect l="66" r="66"/>
          <a:stretch>
            <a:fillRect/>
          </a:stretch>
        </p:blipFill>
        <p:spPr/>
      </p:pic>
      <p:pic>
        <p:nvPicPr>
          <p:cNvPr id="23" name="Picture Placeholder 22" descr="Team member head shot">
            <a:extLst>
              <a:ext uri="{FF2B5EF4-FFF2-40B4-BE49-F238E27FC236}">
                <a16:creationId xmlns:a16="http://schemas.microsoft.com/office/drawing/2014/main" id="{85E109E0-6F43-BF42-1334-8F71F2737F6E}"/>
              </a:ext>
            </a:extLst>
          </p:cNvPr>
          <p:cNvPicPr>
            <a:picLocks noGrp="1" noChangeAspect="1"/>
          </p:cNvPicPr>
          <p:nvPr>
            <p:ph type="pic" sz="quarter" idx="70"/>
          </p:nvPr>
        </p:nvPicPr>
        <p:blipFill>
          <a:blip r:embed="rId5"/>
          <a:srcRect l="66" r="66"/>
          <a:stretch>
            <a:fillRect/>
          </a:stretch>
        </p:blipFill>
        <p:spPr/>
      </p:pic>
      <p:pic>
        <p:nvPicPr>
          <p:cNvPr id="24" name="Picture Placeholder 23" descr="Team member head shot">
            <a:extLst>
              <a:ext uri="{FF2B5EF4-FFF2-40B4-BE49-F238E27FC236}">
                <a16:creationId xmlns:a16="http://schemas.microsoft.com/office/drawing/2014/main" id="{62A14532-44B7-EB47-8708-7A06F11CA9A5}"/>
              </a:ext>
            </a:extLst>
          </p:cNvPr>
          <p:cNvPicPr>
            <a:picLocks noGrp="1" noChangeAspect="1"/>
          </p:cNvPicPr>
          <p:nvPr>
            <p:ph type="pic" sz="quarter" idx="71"/>
          </p:nvPr>
        </p:nvPicPr>
        <p:blipFill>
          <a:blip r:embed="rId6"/>
          <a:srcRect l="124" r="124"/>
          <a:stretch>
            <a:fillRect/>
          </a:stretch>
        </p:blipFill>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dirty="0"/>
              <a:t>Takuma Hayashi</a:t>
            </a:r>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a:lstStyle/>
          <a:p>
            <a:r>
              <a:rPr lang="en-US" dirty="0"/>
              <a:t>President</a:t>
            </a:r>
          </a:p>
          <a:p>
            <a:endParaRPr lang="en-US" dirty="0"/>
          </a:p>
          <a:p>
            <a:endParaRPr lang="en-US" dirty="0"/>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dirty="0"/>
              <a:t>Mirjam Nilsson</a:t>
            </a:r>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a:lstStyle/>
          <a:p>
            <a:r>
              <a:rPr lang="en-US" altLang="zh-CN" dirty="0"/>
              <a:t>Chief Executive Officer</a:t>
            </a:r>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dirty="0"/>
              <a:t>Flora Berggren</a:t>
            </a:r>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a:lstStyle/>
          <a:p>
            <a:r>
              <a:rPr lang="en-US" altLang="zh-CN" dirty="0"/>
              <a:t>Chief Operations Officer</a:t>
            </a:r>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dirty="0"/>
              <a:t>Rajesh Santoshi</a:t>
            </a:r>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a:lstStyle/>
          <a:p>
            <a:r>
              <a:rPr lang="en-US" altLang="zh-CN" dirty="0"/>
              <a:t>VP Marketing</a:t>
            </a:r>
          </a:p>
          <a:p>
            <a:endParaRPr lang="zh-CN" altLang="en-US" dirty="0"/>
          </a:p>
        </p:txBody>
      </p:sp>
      <p:pic>
        <p:nvPicPr>
          <p:cNvPr id="25" name="Picture Placeholder 24" descr="Team member head shot">
            <a:extLst>
              <a:ext uri="{FF2B5EF4-FFF2-40B4-BE49-F238E27FC236}">
                <a16:creationId xmlns:a16="http://schemas.microsoft.com/office/drawing/2014/main" id="{C4278EDC-F728-808C-D295-E0C0DFC531C6}"/>
              </a:ext>
            </a:extLst>
          </p:cNvPr>
          <p:cNvPicPr>
            <a:picLocks noGrp="1" noChangeAspect="1"/>
          </p:cNvPicPr>
          <p:nvPr>
            <p:ph type="pic" sz="quarter" idx="72"/>
          </p:nvPr>
        </p:nvPicPr>
        <p:blipFill>
          <a:blip r:embed="rId7"/>
          <a:srcRect l="290" r="290"/>
          <a:stretch>
            <a:fillRect/>
          </a:stretch>
        </p:blipFill>
        <p:spPr/>
      </p:pic>
      <p:pic>
        <p:nvPicPr>
          <p:cNvPr id="26" name="Picture Placeholder 25" descr="Team member head shot">
            <a:extLst>
              <a:ext uri="{FF2B5EF4-FFF2-40B4-BE49-F238E27FC236}">
                <a16:creationId xmlns:a16="http://schemas.microsoft.com/office/drawing/2014/main" id="{8E1094DB-5DC4-C284-A95B-F7BB4F7FC964}"/>
              </a:ext>
            </a:extLst>
          </p:cNvPr>
          <p:cNvPicPr>
            <a:picLocks noGrp="1" noChangeAspect="1"/>
          </p:cNvPicPr>
          <p:nvPr>
            <p:ph type="pic" sz="quarter" idx="73"/>
          </p:nvPr>
        </p:nvPicPr>
        <p:blipFill>
          <a:blip r:embed="rId8"/>
          <a:srcRect l="66" r="66"/>
          <a:stretch>
            <a:fillRect/>
          </a:stretch>
        </p:blipFill>
        <p:spPr/>
      </p:pic>
      <p:pic>
        <p:nvPicPr>
          <p:cNvPr id="27" name="Picture Placeholder 26" descr="Team member head shot">
            <a:extLst>
              <a:ext uri="{FF2B5EF4-FFF2-40B4-BE49-F238E27FC236}">
                <a16:creationId xmlns:a16="http://schemas.microsoft.com/office/drawing/2014/main" id="{9E9B9737-3575-C7D7-9424-7312C762D7E8}"/>
              </a:ext>
            </a:extLst>
          </p:cNvPr>
          <p:cNvPicPr>
            <a:picLocks noGrp="1" noChangeAspect="1"/>
          </p:cNvPicPr>
          <p:nvPr>
            <p:ph type="pic" sz="quarter" idx="74"/>
          </p:nvPr>
        </p:nvPicPr>
        <p:blipFill>
          <a:blip r:embed="rId9"/>
          <a:srcRect l="66" r="66"/>
          <a:stretch>
            <a:fillRect/>
          </a:stretch>
        </p:blipFill>
        <p:spPr/>
      </p:pic>
      <p:pic>
        <p:nvPicPr>
          <p:cNvPr id="28" name="Picture Placeholder 27" descr="Team member head shot">
            <a:extLst>
              <a:ext uri="{FF2B5EF4-FFF2-40B4-BE49-F238E27FC236}">
                <a16:creationId xmlns:a16="http://schemas.microsoft.com/office/drawing/2014/main" id="{C6F50B64-6066-B1E5-0198-28BA84695F33}"/>
              </a:ext>
            </a:extLst>
          </p:cNvPr>
          <p:cNvPicPr>
            <a:picLocks noGrp="1" noChangeAspect="1"/>
          </p:cNvPicPr>
          <p:nvPr>
            <p:ph type="pic" sz="quarter" idx="75"/>
          </p:nvPr>
        </p:nvPicPr>
        <p:blipFill>
          <a:blip r:embed="rId10"/>
          <a:srcRect l="124" r="124"/>
          <a:stretch>
            <a:fillRect/>
          </a:stretch>
        </p:blipFill>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dirty="0"/>
              <a:t>Graham Barne</a:t>
            </a:r>
            <a:r>
              <a:rPr lang="en-US" altLang="zh-CN" dirty="0"/>
              <a:t>s</a:t>
            </a:r>
            <a:endParaRPr lang="en-US" dirty="0"/>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a:lstStyle/>
          <a:p>
            <a:r>
              <a:rPr lang="en-US" dirty="0"/>
              <a:t>VP Product</a:t>
            </a:r>
          </a:p>
          <a:p>
            <a:endParaRPr lang="en-US" dirty="0"/>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p:txBody>
          <a:bodyPr/>
          <a:lstStyle/>
          <a:p>
            <a:r>
              <a:rPr lang="en-US" altLang="zh-CN" dirty="0"/>
              <a:t>Rowan Murphy</a:t>
            </a:r>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p:txBody>
          <a:bodyPr/>
          <a:lstStyle/>
          <a:p>
            <a:r>
              <a:rPr lang="en-US" altLang="zh-CN" dirty="0"/>
              <a:t>SEO Strategist</a:t>
            </a:r>
          </a:p>
          <a:p>
            <a:endParaRPr lang="zh-CN" altLang="en-US" dirty="0"/>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p:txBody>
          <a:bodyPr/>
          <a:lstStyle/>
          <a:p>
            <a:r>
              <a:rPr lang="en-US" altLang="zh-CN" dirty="0"/>
              <a:t>Elizabeth Moore</a:t>
            </a:r>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a:lstStyle/>
          <a:p>
            <a:r>
              <a:rPr lang="en-US" altLang="zh-CN" dirty="0"/>
              <a:t>Product Designer</a:t>
            </a:r>
          </a:p>
          <a:p>
            <a:endParaRPr lang="zh-CN" altLang="en-US"/>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dirty="0"/>
              <a:t>Robin Kline</a:t>
            </a:r>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a:lstStyle/>
          <a:p>
            <a:r>
              <a:rPr lang="en-US" altLang="zh-CN" dirty="0"/>
              <a:t>Content Developer</a:t>
            </a:r>
          </a:p>
          <a:p>
            <a:endParaRPr lang="zh-CN" altLang="en-US" dirty="0"/>
          </a:p>
        </p:txBody>
      </p:sp>
      <p:sp>
        <p:nvSpPr>
          <p:cNvPr id="5" name="Slide Number Placeholder 4">
            <a:extLst>
              <a:ext uri="{FF2B5EF4-FFF2-40B4-BE49-F238E27FC236}">
                <a16:creationId xmlns:a16="http://schemas.microsoft.com/office/drawing/2014/main" id="{0A3F816F-E557-EF17-FA3D-67F4F647CA3C}"/>
              </a:ext>
            </a:extLst>
          </p:cNvPr>
          <p:cNvSpPr>
            <a:spLocks noGrp="1"/>
          </p:cNvSpPr>
          <p:nvPr>
            <p:ph type="sldNum" sz="quarter" idx="77"/>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3157109385"/>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468</Words>
  <Application>Microsoft Office PowerPoint</Application>
  <PresentationFormat>Widescreen</PresentationFormat>
  <Paragraphs>176</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Abadi</vt:lpstr>
      <vt:lpstr>Arial</vt:lpstr>
      <vt:lpstr>Calibri</vt:lpstr>
      <vt:lpstr>Posterama</vt:lpstr>
      <vt:lpstr>Posterama Text Black</vt:lpstr>
      <vt:lpstr>Posterama Text SemiBold</vt:lpstr>
      <vt:lpstr>Custom​​</vt:lpstr>
      <vt:lpstr>Presentation title</vt:lpstr>
      <vt:lpstr>Agenda</vt:lpstr>
      <vt:lpstr>Introduction</vt:lpstr>
      <vt:lpstr>Primary goals</vt:lpstr>
      <vt:lpstr>Quarterly performance</vt:lpstr>
      <vt:lpstr>Areas of growth</vt:lpstr>
      <vt:lpstr>“Business opportunities are like buses. There’s always another one coming.”</vt:lpstr>
      <vt:lpstr>Meet our team</vt:lpstr>
      <vt:lpstr>Meet our extended team </vt:lpstr>
      <vt:lpstr>Plan for product launch</vt:lpstr>
      <vt:lpstr>Plan for product launch </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Jatin Dolas</dc:creator>
  <cp:lastModifiedBy>Jatin Dolas</cp:lastModifiedBy>
  <cp:revision>1</cp:revision>
  <dcterms:created xsi:type="dcterms:W3CDTF">2023-10-14T07:34:43Z</dcterms:created>
  <dcterms:modified xsi:type="dcterms:W3CDTF">2023-10-14T07:35:30Z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